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22860000" cy="128016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presProps" Target="presProps.xml"/>
  <Relationship Id="rId9" Type="http://schemas.openxmlformats.org/officeDocument/2006/relationships/viewProps" Target="viewProps.xml"/>
  <Relationship Id="rId10" Type="http://schemas.openxmlformats.org/officeDocument/2006/relationships/tableStyles" Target="tableStyles.xml"/>
</Relationships>

</file>

<file path=ppt/media/background_0.png>
</file>

<file path=ppt/media/p24.png>
</file>

<file path=ppt/media/person11.png>
</file>

<file path=ppt/media/person22.png>
</file>

<file path=ppt/media/person33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256590418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erson11.png"/>
  <Relationship Id="rId3" Type="http://schemas.openxmlformats.org/officeDocument/2006/relationships/image" Target="../media/person22.png"/>
  <Relationship Id="rId4" Type="http://schemas.openxmlformats.org/officeDocument/2006/relationships/image" Target="../media/person33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24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1673352" y="9628632"/>
          <a:ext cx="17026128" cy="12316968"/>
          <a:chOff x="1673352" y="9628632"/>
          <a:chExt cx="17026128" cy="12316968"/>
        </a:xfrm>
      </p:grpSpPr>
      <p:sp>
        <p:nvSpPr>
          <p:cNvPr id="1" name=""/>
          <p:cNvSpPr txBox="1"/>
          <p:nvPr/>
        </p:nvSpPr>
        <p:spPr>
          <a:xfrm>
            <a:off x="1673352" y="9628632"/>
            <a:ext cx="15352776" cy="2688336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  <a:r>
              <a:rPr lang="en-US" b="1" sz="8200" spc="0" u="none">
                <a:solidFill>
                  <a:srgbClr val="FFFFFF">
                    <a:alpha val="100000"/>
                  </a:srgbClr>
                </a:solidFill>
                <a:latin typeface="Calibri Light (Headings)"/>
              </a:rPr>
              <a:t><![CDATA[DC to Azure Migration Workshop]]></a:t>
            </a:r>
          </a:p>
          <a:p>
            <a:pPr algn="l" fontAlgn="base" marL="0" marR="0" indent="0" lvl="0">
              <a:lnSpc>
                <a:spcPct val="200000"/>
              </a:lnSpc>
            </a:pPr>
            <a:r>
              <a:rPr lang="en-US" b="1" sz="4000" spc="0" u="none">
                <a:solidFill>
                  <a:srgbClr val="FFFFFF">
                    <a:alpha val="100000"/>
                  </a:srgbClr>
                </a:solidFill>
                <a:latin typeface="Calibri Light (Headings)"/>
              </a:rPr>
              <a:t><![CDATA[Dik van Brummen and Herb Prooy, the CloudLab on behalf of Microsoft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-1920240" y="420624"/>
          <a:ext cx="22375368" cy="12801600"/>
          <a:chOff x="-1920240" y="420624"/>
          <a:chExt cx="22375368" cy="12801600"/>
        </a:xfrm>
      </p:grpSpPr>
      <p:sp>
        <p:nvSpPr>
          <p:cNvPr id="1" name=""/>
          <p:cNvSpPr txBox="1"/>
          <p:nvPr/>
        </p:nvSpPr>
        <p:spPr>
          <a:xfrm rot="16200000">
            <a:off x="-1920240" y="4654296"/>
            <a:ext cx="5632704" cy="1014984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  <a:r>
              <a:rPr lang="en-US" sz="6000" spc="0" u="none">
                <a:solidFill>
                  <a:srgbClr val="4672A8">
                    <a:alpha val="100000"/>
                  </a:srgbClr>
                </a:solidFill>
                <a:latin typeface="Gotham Medium"/>
              </a:rPr>
              <a:t><![CDATA[About us]]></a:t>
            </a:r>
          </a:p>
        </p:txBody>
      </p:sp>
      <p:cxnSp>
        <p:nvCxnSpPr>
          <p:cNvPr id="2" name=""/>
          <p:cNvCxnSpPr/>
          <p:nvPr/>
        </p:nvCxnSpPr>
        <p:spPr>
          <a:xfrm>
            <a:off x="1408176" y="2011680"/>
            <a:ext cx="0" cy="10789920"/>
          </a:xfrm>
          <a:prstGeom prst="line">
            <a:avLst/>
          </a:prstGeom>
          <a:ln w="12700" cap="flat" cmpd="sng" algn="ctr">
            <a:solidFill>
              <a:srgbClr val="000000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"/>
          <p:cNvCxnSpPr/>
          <p:nvPr/>
        </p:nvCxnSpPr>
        <p:spPr>
          <a:xfrm>
            <a:off x="1408176" y="4517136"/>
            <a:ext cx="7845552" cy="0"/>
          </a:xfrm>
          <a:prstGeom prst="line">
            <a:avLst/>
          </a:prstGeom>
          <a:ln w="12700" cap="flat" cmpd="sng" algn="ctr">
            <a:solidFill>
              <a:srgbClr val="000000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"/>
          <p:cNvSpPr txBox="1"/>
          <p:nvPr/>
        </p:nvSpPr>
        <p:spPr>
          <a:xfrm>
            <a:off x="2734056" y="5596128"/>
            <a:ext cx="6903720" cy="5020056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  <a:r>
              <a:rPr lang="en-US" sz="2400" spc="0" u="none">
                <a:solidFill>
                  <a:srgbClr val="000000">
                    <a:alpha val="100000"/>
                  </a:srgbClr>
                </a:solidFill>
                <a:latin typeface="Gotham Medium"/>
              </a:rPr>
              <a:t><![CDATA[The CloudLab is founded by industry veterans and serial entrepreneurs in the ASP, SaaS and Cloud business, strongly connected with Microsoft. As an experienced team we have a strong track record of building successful cloud companies and creating profitable exits. Our approach is direct, entrepreneurial and very much focused on sustainable results.]]></a:t>
            </a:r>
          </a:p>
        </p:txBody>
      </p:sp>
      <p:sp>
        <p:nvSpPr>
          <p:cNvPr id="5" name=""/>
          <p:cNvSpPr txBox="1"/>
          <p:nvPr/>
        </p:nvSpPr>
        <p:spPr>
          <a:xfrm>
            <a:off x="9253728" y="1892808"/>
            <a:ext cx="4800600" cy="3977640"/>
          </a:xfrm>
          <a:prstGeom prst="rect">
            <a:avLst/>
          </a:prstGeom>
          <a:noFill/>
          <a:ln w="12700" cap="flat" cmpd="sng" algn="ctr">
            <a:solidFill>
              <a:srgbClr val="4672A8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</a:p>
        </p:txBody>
      </p:sp>
      <p:sp>
        <p:nvSpPr>
          <p:cNvPr id="6" name=""/>
          <p:cNvSpPr txBox="1"/>
          <p:nvPr/>
        </p:nvSpPr>
        <p:spPr>
          <a:xfrm>
            <a:off x="11055096" y="8449056"/>
            <a:ext cx="3474720" cy="3977640"/>
          </a:xfrm>
          <a:prstGeom prst="rect">
            <a:avLst/>
          </a:prstGeom>
          <a:noFill/>
          <a:ln w="12700" cap="flat" cmpd="sng" algn="ctr">
            <a:solidFill>
              <a:srgbClr val="4672A8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</a:p>
        </p:txBody>
      </p:sp>
      <p:sp>
        <p:nvSpPr>
          <p:cNvPr id="7" name=""/>
          <p:cNvSpPr txBox="1"/>
          <p:nvPr/>
        </p:nvSpPr>
        <p:spPr>
          <a:xfrm>
            <a:off x="16779240" y="2743200"/>
            <a:ext cx="4123944" cy="5705856"/>
          </a:xfrm>
          <a:prstGeom prst="rect">
            <a:avLst/>
          </a:prstGeom>
          <a:noFill/>
          <a:ln w="12700" cap="flat" cmpd="sng" algn="ctr">
            <a:solidFill>
              <a:srgbClr val="4672A8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</a:p>
        </p:txBody>
      </p:sp>
      <p:sp>
        <p:nvSpPr>
          <p:cNvPr id="8" name=""/>
          <p:cNvSpPr txBox="1"/>
          <p:nvPr/>
        </p:nvSpPr>
        <p:spPr>
          <a:xfrm>
            <a:off x="10643616" y="5074920"/>
            <a:ext cx="3438144" cy="612648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  <a:r>
              <a:rPr lang="en-US" sz="3400" spc="0" u="none">
                <a:solidFill>
                  <a:srgbClr val="4672A8">
                    <a:alpha val="100000"/>
                  </a:srgbClr>
                </a:solidFill>
                <a:latin typeface="Gotham Medium"/>
              </a:rPr>
              <a:t><![CDATA[Dik van Brummen]]></a:t>
            </a:r>
          </a:p>
        </p:txBody>
      </p:sp>
      <p:sp>
        <p:nvSpPr>
          <p:cNvPr id="9" name=""/>
          <p:cNvSpPr txBox="1"/>
          <p:nvPr/>
        </p:nvSpPr>
        <p:spPr>
          <a:xfrm>
            <a:off x="10643616" y="11494008"/>
            <a:ext cx="5266944" cy="612648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  <a:r>
              <a:rPr lang="en-US" sz="3400" spc="0" u="none">
                <a:solidFill>
                  <a:srgbClr val="4672A8">
                    <a:alpha val="100000"/>
                  </a:srgbClr>
                </a:solidFill>
                <a:latin typeface="Gotham Medium"/>
              </a:rPr>
              <a:t><![CDATA[        Rainer Strassner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18937224" y="9390888"/>
            <a:ext cx="3438144" cy="612648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  <a:r>
              <a:rPr lang="en-US" sz="3400" spc="0" u="none">
                <a:solidFill>
                  <a:srgbClr val="4672A8">
                    <a:alpha val="100000"/>
                  </a:srgbClr>
                </a:solidFill>
                <a:latin typeface="Gotham Medium"/>
              </a:rPr>
              <a:t><![CDATA[Herb Prooy]]></a:t>
            </a:r>
          </a:p>
        </p:txBody>
      </p:sp>
      <p:pic>
        <p:nvPicPr>
          <p:cNvPr id="11" name="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4120" y="420624"/>
            <a:ext cx="4709160" cy="4695825"/>
          </a:xfrm>
          <a:prstGeom prst="rect">
            <a:avLst/>
          </a:prstGeom>
          <a:noFill/>
        </p:spPr>
      </p:pic>
      <p:pic>
        <p:nvPicPr>
          <p:cNvPr id="12" name="" descr="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7784" y="6830568"/>
            <a:ext cx="2953512" cy="4686300"/>
          </a:xfrm>
          <a:prstGeom prst="rect">
            <a:avLst/>
          </a:prstGeom>
          <a:noFill/>
        </p:spPr>
      </p:pic>
      <p:pic>
        <p:nvPicPr>
          <p:cNvPr id="13" name="" descr="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7336" y="3456432"/>
            <a:ext cx="4745736" cy="5895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3273552" y="667512"/>
          <a:ext cx="19586448" cy="11594592"/>
          <a:chOff x="3273552" y="667512"/>
          <a:chExt cx="19586448" cy="11594592"/>
        </a:xfrm>
      </p:grpSpPr>
      <p:sp>
        <p:nvSpPr>
          <p:cNvPr id="1" name=""/>
          <p:cNvSpPr txBox="1"/>
          <p:nvPr/>
        </p:nvSpPr>
        <p:spPr>
          <a:xfrm>
            <a:off x="3273552" y="667512"/>
            <a:ext cx="7708392" cy="10927080"/>
          </a:xfrm>
          <a:prstGeom prst="rect">
            <a:avLst/>
          </a:prstGeom>
          <a:noFill/>
          <a:ln w="12700" cap="flat" cmpd="sng" algn="ctr">
            <a:solidFill>
              <a:srgbClr val="4672A8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</a:p>
        </p:txBody>
      </p:sp>
      <p:sp>
        <p:nvSpPr>
          <p:cNvPr id="2" name=""/>
          <p:cNvSpPr txBox="1"/>
          <p:nvPr/>
        </p:nvSpPr>
        <p:spPr>
          <a:xfrm>
            <a:off x="4187952" y="896112"/>
            <a:ext cx="4535424" cy="10497312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Amdahl Computer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Apollo Computer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Apricot Computer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Atari 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Burrough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Bull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Commodore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Compaq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CDC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Convex Computer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Data General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Digital Equipment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Honeywell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Next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Nixdorf Computer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Packard Bell]]></a:t>
            </a:r>
          </a:p>
          <a:p>
            <a:pPr algn="l" fontAlgn="base" marL="0" marR="0" indent="0" lvl="0">
              <a:lnSpc>
                <a:spcPct val="100000"/>
              </a:lnSpc>
            </a:pPr>
          </a:p>
        </p:txBody>
      </p:sp>
      <p:sp>
        <p:nvSpPr>
          <p:cNvPr id="3" name=""/>
          <p:cNvSpPr txBox="1"/>
          <p:nvPr/>
        </p:nvSpPr>
        <p:spPr>
          <a:xfrm>
            <a:off x="11878056" y="667512"/>
            <a:ext cx="7708392" cy="10927080"/>
          </a:xfrm>
          <a:prstGeom prst="rect">
            <a:avLst/>
          </a:prstGeom>
          <a:noFill/>
          <a:ln w="12700" cap="flat" cmpd="sng" algn="ctr">
            <a:solidFill>
              <a:srgbClr val="4672A8">
                <a:alpha val="10000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</a:p>
        </p:txBody>
      </p:sp>
      <p:sp>
        <p:nvSpPr>
          <p:cNvPr id="4" name=""/>
          <p:cNvSpPr txBox="1"/>
          <p:nvPr/>
        </p:nvSpPr>
        <p:spPr>
          <a:xfrm>
            <a:off x="12774168" y="768096"/>
            <a:ext cx="6071616" cy="1056132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Philip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Prime Computer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Quantex Microsystem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Remmington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Sequent System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Siemen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Silicon Graphic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Sperry  Univac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Stratus Computer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Sun Microsystem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Tandon Corporation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Tandy Corporation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Texas Instrument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Tulip Computer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Wang Laboratories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Xerox]]></a:t>
            </a:r>
          </a:p>
          <a:p>
            <a:pPr algn="l" fontAlgn="base" marL="0" marR="0" indent="0" lvl="0">
              <a:lnSpc>
                <a:spcPct val="100000"/>
              </a:lnSpc>
            </a:pPr>
            <a:r>
              <a:rPr lang="en-US" sz="4000" spc="0" u="none">
                <a:solidFill>
                  <a:srgbClr val="4672A8">
                    <a:alpha val="100000"/>
                  </a:srgbClr>
                </a:solidFill>
                <a:latin typeface="Calibri"/>
              </a:rPr>
              <a:t><![CDATA[Zenith Data Systems]]></a:t>
            </a:r>
          </a:p>
          <a:p>
            <a:pPr algn="l" fontAlgn="base" marL="0" marR="0" indent="0" lvl="0">
              <a:lnSpc>
                <a:spcPct val="1000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2130552" y="1874520"/>
          <a:ext cx="20720304" cy="11266170"/>
          <a:chOff x="2130552" y="1874520"/>
          <a:chExt cx="20720304" cy="11266170"/>
        </a:xfrm>
      </p:grpSpPr>
      <p:pic>
        <p:nvPicPr>
          <p:cNvPr id="1" name="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552" y="1874520"/>
            <a:ext cx="18589752" cy="93916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1837944" y="2185416"/>
          <a:ext cx="21022056" cy="10415016"/>
          <a:chOff x="1837944" y="2185416"/>
          <a:chExt cx="21022056" cy="10415016"/>
        </a:xfrm>
      </p:grpSpPr>
      <p:sp>
        <p:nvSpPr>
          <p:cNvPr id="1" name=""/>
          <p:cNvSpPr txBox="1"/>
          <p:nvPr/>
        </p:nvSpPr>
        <p:spPr>
          <a:xfrm>
            <a:off x="1837944" y="2185416"/>
            <a:ext cx="4242816" cy="5212080"/>
          </a:xfrm>
          <a:prstGeom prst="rect">
            <a:avLst/>
          </a:prstGeom>
          <a:solidFill>
            <a:srgbClr val="0F85F1">
              <a:alpha val="100000"/>
            </a:srgbClr>
          </a:solidFill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000"/>
              </a:lnSpc>
            </a:pPr>
            <a:r>
              <a:rPr lang="en-US" b="1" sz="3400" spc="0" u="none">
                <a:solidFill>
                  <a:srgbClr val="FFFFFF">
                    <a:alpha val="100000"/>
                  </a:srgbClr>
                </a:solidFill>
                <a:latin typeface="Calibri"/>
              </a:rPr>
              <a:t><![CDATA[Differentiation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327648" y="2185416"/>
            <a:ext cx="4242816" cy="5212080"/>
          </a:xfrm>
          <a:prstGeom prst="rect">
            <a:avLst/>
          </a:prstGeom>
          <a:solidFill>
            <a:srgbClr val="C00000">
              <a:alpha val="100000"/>
            </a:srgbClr>
          </a:solidFill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000"/>
              </a:lnSpc>
            </a:pPr>
            <a:r>
              <a:rPr lang="en-US" b="1" sz="3400" spc="0" u="none">
                <a:solidFill>
                  <a:srgbClr val="FFFFFF">
                    <a:alpha val="100000"/>
                  </a:srgbClr>
                </a:solidFill>
                <a:latin typeface="Calibri"/>
              </a:rPr>
              <a:t><![CDATA[Overall Cost Leadership]]></a:t>
            </a:r>
          </a:p>
        </p:txBody>
      </p:sp>
      <p:sp>
        <p:nvSpPr>
          <p:cNvPr id="3" name=""/>
          <p:cNvSpPr txBox="1"/>
          <p:nvPr/>
        </p:nvSpPr>
        <p:spPr>
          <a:xfrm>
            <a:off x="1837944" y="7708392"/>
            <a:ext cx="8723376" cy="2706624"/>
          </a:xfrm>
          <a:prstGeom prst="rect">
            <a:avLst/>
          </a:prstGeom>
          <a:solidFill>
            <a:srgbClr val="FF9900">
              <a:alpha val="100000"/>
            </a:srgbClr>
          </a:solidFill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000"/>
              </a:lnSpc>
            </a:pPr>
            <a:r>
              <a:rPr lang="en-US" b="1" sz="3400" spc="0" u="none">
                <a:solidFill>
                  <a:srgbClr val="FFFFFF">
                    <a:alpha val="100000"/>
                  </a:srgbClr>
                </a:solidFill>
                <a:latin typeface="Calibri"/>
              </a:rPr>
              <a:t><![CDATA[Focu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898648" y="6400800"/>
            <a:ext cx="6620256" cy="2350008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rtlCol="0" bIns="45720" lIns="91440" rIns="91440" tIns="45720">
            <a:spAutoFit/>
          </a:bodyPr>
          <a:lstStyle/>
          <a:p>
            <a:pPr algn="l" fontAlgn="base" marL="0" marR="0" indent="0" lvl="0">
              <a:lnSpc>
                <a:spcPct val="100000"/>
              </a:lnSpc>
            </a:pPr>
          </a:p>
        </p:txBody>
      </p:sp>
      <p:sp>
        <p:nvSpPr>
          <p:cNvPr id="5" name=""/>
          <p:cNvSpPr txBox="1"/>
          <p:nvPr/>
        </p:nvSpPr>
        <p:spPr>
          <a:xfrm>
            <a:off x="3493008" y="6739128"/>
            <a:ext cx="5422392" cy="1627632"/>
          </a:xfrm>
          <a:prstGeom prst="rect">
            <a:avLst/>
          </a:prstGeom>
          <a:solidFill>
            <a:srgbClr val="00B050">
              <a:alpha val="100000"/>
            </a:srgbClr>
          </a:solidFill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000"/>
              </a:lnSpc>
            </a:pPr>
            <a:r>
              <a:rPr lang="en-US" b="1" sz="3400" spc="0" u="none">
                <a:solidFill>
                  <a:srgbClr val="FFFFFF">
                    <a:alpha val="100000"/>
                  </a:srgbClr>
                </a:solidFill>
                <a:latin typeface="Calibri"/>
              </a:rPr>
              <a:t><![CDATA[Stuck in the middle]]></a:t>
            </a:r>
          </a:p>
        </p:txBody>
      </p:sp>
      <p:sp>
        <p:nvSpPr>
          <p:cNvPr id="6" name=""/>
          <p:cNvSpPr txBox="1"/>
          <p:nvPr/>
        </p:nvSpPr>
        <p:spPr>
          <a:xfrm>
            <a:off x="11887200" y="2185416"/>
            <a:ext cx="9134856" cy="8229600"/>
          </a:xfrm>
          <a:prstGeom prst="rect">
            <a:avLst/>
          </a:prstGeom>
          <a:solidFill>
            <a:srgbClr val="0F85F1">
              <a:alpha val="100000"/>
            </a:srgbClr>
          </a:solidFill>
        </p:spPr>
        <p:txBody>
          <a:bodyPr rtlCol="0" bIns="45720" lIns="91440" rIns="91440" tIns="45720">
            <a:spAutoFit/>
          </a:bodyPr>
          <a:lstStyle/>
          <a:p>
            <a:pPr algn="ctr" fontAlgn="base" marL="0" marR="0" indent="0" lvl="0">
              <a:lnSpc>
                <a:spcPct val="100000"/>
              </a:lnSpc>
            </a:pPr>
            <a:r>
              <a:rPr lang="en-US" b="1" sz="36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Porter’s Generic Competitive Strategies]]></a:t>
            </a:r>
          </a:p>
          <a:p>
            <a:pPr algn="ctr" fontAlgn="base" marL="0" marR="0" indent="0" lvl="0">
              <a:lnSpc>
                <a:spcPct val="100000"/>
              </a:lnSpc>
            </a:pPr>
          </a:p>
          <a:p>
            <a:pPr algn="ctr" fontAlgn="base" marL="0" marR="0" indent="0" lvl="0">
              <a:lnSpc>
                <a:spcPct val="100000"/>
              </a:lnSpc>
            </a:pPr>
          </a:p>
          <a:p>
            <a:pPr algn="ctr" fontAlgn="base" marL="0" marR="0" indent="0" lvl="0">
              <a:lnSpc>
                <a:spcPct val="100000"/>
              </a:lnSpc>
            </a:pPr>
          </a:p>
          <a:p>
            <a:pPr algn="ctr" fontAlgn="base" marL="0" marR="0" indent="0" lvl="0">
              <a:lnSpc>
                <a:spcPct val="100000"/>
              </a:lnSpc>
            </a:pPr>
            <a:r>
              <a:rPr lang="en-US" sz="4400" spc="0" u="none">
                <a:solidFill>
                  <a:srgbClr val="FFFFFF">
                    <a:alpha val="100000"/>
                  </a:srgbClr>
                </a:solidFill>
                <a:latin typeface="Calibri"/>
              </a:rPr>
              <a:t><![CDATA[“ The firm failing to develop its strategy in at least one of the three directions –a firm that is “]]></a:t>
            </a:r>
            <a:r>
              <a:rPr lang="en-US" b="1" sz="4400" spc="0" u="none">
                <a:solidFill>
                  <a:srgbClr val="FFFFFF">
                    <a:alpha val="100000"/>
                  </a:srgbClr>
                </a:solidFill>
                <a:latin typeface="Calibri"/>
              </a:rPr>
              <a:t><![CDATA[stuck in the middle]]></a:t>
            </a:r>
            <a:r>
              <a:rPr lang="en-US" sz="4400" spc="0" u="none">
                <a:solidFill>
                  <a:srgbClr val="FFFFFF">
                    <a:alpha val="100000"/>
                  </a:srgbClr>
                </a:solidFill>
                <a:latin typeface="Calibri"/>
              </a:rPr>
              <a:t><![CDATA[” – is in an extremely poor strategic direction”]]></a:t>
            </a:r>
          </a:p>
          <a:p>
            <a:pPr algn="ctr" fontAlgn="base" marL="0" marR="0" indent="0" lvl="0">
              <a:lnSpc>
                <a:spcPct val="100000"/>
              </a:lnSpc>
            </a:pPr>
          </a:p>
          <a:p>
            <a:pPr algn="ctr" fontAlgn="base" marL="0" marR="0" indent="0" lvl="0">
              <a:lnSpc>
                <a:spcPct val="100000"/>
              </a:lnSpc>
            </a:pPr>
            <a:r>
              <a:rPr lang="en-US" sz="34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-Michael E. Porter, 1980]]>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98">
  <a:themeElements>
    <a:clrScheme name="Theme9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98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9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5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2019-09-04T05:15:45Z</dcterms:created>
  <dcterms:modified xsi:type="dcterms:W3CDTF">2019-09-04T05:15:45Z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